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Average"/>
      <p:regular r:id="rId23"/>
    </p:embeddedFont>
    <p:embeddedFont>
      <p:font typeface="Oswald"/>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Oswald-regular.fntdata"/><Relationship Id="rId23" Type="http://schemas.openxmlformats.org/officeDocument/2006/relationships/font" Target="fonts/Averag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for joining us for our Sprint 3 Out brief presentation. We are team Honor the Elders.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7501805cc0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501805cc0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Sprint 1 and 2 showed the desire to learn within our senior communities and the lack of senior friendly digital educational platforms. With this insight, we focused on the combination of social lifestyles and education. Our initial framework focused on creating a network of existing Senior Centers to engage our target audience with fun digital activities and liaisons with local high schools for volunteers. These events would match a senior with a young educator to learn about their devices and social media platforms like Facebook, Instagram, and Snapchat. Client would take selfies with their teachers and share on platforms with hashtag #HonortheElders.  Covid 19 tested our design challenge and forced HTE back to the Scrum Board as the world sheltered in place. In a quarantined environment, virtual communication is the only way to see friends and loved ones.  It is dire that basic technical information is available for our seniors and in a format, best suited for their specific needs.  HTE’s refined solution is an Educational Video Library. Next is Tyriq Jackson with Sprint 3 and prototypes</a:t>
            </a:r>
            <a:r>
              <a:rPr lang="en"/>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840f9e1893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40f9e1893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8461a3f8e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8461a3f8e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8461a3f8e3_0_5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461a3f8e3_0_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8461a3f8e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8461a3f8e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8461a3f8e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8461a3f8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8461a3f8e3_0_5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8461a3f8e3_0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840f9e1893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840f9e1893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 and over again, in our research, we saw a thread of older people wanting connection in the digital age, but not being quite sure how to get there. With what we’ve created, we hope to give seniors a leg up to learning about all these things their grandchildren won’t be quiet about, and then giving them the skills to actually participate if they choose. We want seniors to have a valuable tool for learning about things like social media, technology 101, and yes, even the perfect selfie, and we want them to find it accessible and even fun to learn, instead of frustrating. Team Honor the Elders is committed to helping seniors leap into the 21st century, and we’re going to provide the guide.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840f9e189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840f9e189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 Sacha Comrie, this team’s Scrum Master. The rest of the team, is comprised of members Carlee Beard, Monica Gresham, Tyriq Jackson, and Ingrid Rall.  With such a diverse group, we were able to draw from many unique individual perspectives and skills, to address the very important challenge of how to solve the problems associated with aging in place in the modern world. By utilizing an adaptive and agile process, commonly known as Scrum, we were able to empathize with the senior population. Through exhaustive research, interviews, and scrum methods (which we will explain more later in our presentation), we have met our specific design  challenge with a solution that places the human at the center. Next my collegue Carlee Beard will give a detailed account of our Sprint 1 process.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840f9e1893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840f9e189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1000"/>
              </a:spcBef>
              <a:spcAft>
                <a:spcPts val="1000"/>
              </a:spcAft>
              <a:buNone/>
            </a:pPr>
            <a:r>
              <a:rPr lang="en">
                <a:latin typeface="Times New Roman"/>
                <a:ea typeface="Times New Roman"/>
                <a:cs typeface="Times New Roman"/>
                <a:sym typeface="Times New Roman"/>
              </a:rPr>
              <a:t>The goal of human-centered design is to create solutions for the people who are going to use them. That is why, arguably, the most important part of the design process is Understanding/Empathy. To empathize with our clients, we conducted research and held interviews with people who are aging in place. This helped us understand their unique needs and helped us narrow down our focus. We started our empathy journey by conducting research on challenges that face the elderly. We knew that there would be physical challenges and financial challenges, but we also suspected that there were great inequities amongst seniors of varying demographics and income levels when it comes to aging in place safely and comfortably. Indeed, [look up author’s names] confirms that women, in general, continue to outlive men. Paired with the gender income disparity, women (especially women of color) are at a disadvantage for aging in place.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7feb80478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feb80478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lang="en">
                <a:latin typeface="Times New Roman"/>
                <a:ea typeface="Times New Roman"/>
                <a:cs typeface="Times New Roman"/>
                <a:sym typeface="Times New Roman"/>
              </a:rPr>
              <a:t>With this in mind, we focused interviews on women who are aging in place alone. Among our interviewees was Patricia, an African American widow living in Pittsburg, Pennsylvania. When asked about her social life, Patricia shared that she does not go out to socialize much anymore, She shared, “ I used to go every week to get my hair done, but because of the cost of the medicine, I can’t afford it anymore. The only way I communicate is on the phone.” </a:t>
            </a:r>
            <a:endParaRPr>
              <a:latin typeface="Times New Roman"/>
              <a:ea typeface="Times New Roman"/>
              <a:cs typeface="Times New Roman"/>
              <a:sym typeface="Times New Roman"/>
            </a:endParaRPr>
          </a:p>
          <a:p>
            <a:pPr indent="0" lvl="0" marL="0" rtl="0" algn="l">
              <a:lnSpc>
                <a:spcPct val="115000"/>
              </a:lnSpc>
              <a:spcBef>
                <a:spcPts val="1000"/>
              </a:spcBef>
              <a:spcAft>
                <a:spcPts val="1000"/>
              </a:spcAft>
              <a:buNone/>
            </a:pPr>
            <a:r>
              <a:rPr lang="en">
                <a:latin typeface="Times New Roman"/>
                <a:ea typeface="Times New Roman"/>
                <a:cs typeface="Times New Roman"/>
                <a:sym typeface="Times New Roman"/>
              </a:rPr>
              <a:t>We were also honored to hear about Gary’s aging in place experience with his daughter, Joy. We are so thankful for all that they shared with us and the class. One thing that stuck out ot us from their story was that Gary has a good relationship with Joy and they can live peacefully together. That was not the case for our interviewees, including Patricia, whose family actually added to her isolation and financial burden.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7feb80478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7feb80478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lang="en">
                <a:latin typeface="Times New Roman"/>
                <a:ea typeface="Times New Roman"/>
                <a:cs typeface="Times New Roman"/>
                <a:sym typeface="Times New Roman"/>
              </a:rPr>
              <a:t>With this in mind, we focused interviews on women who are aging in place alone. Among our interviewees was Patricia, an African American widow living in Pittsburg, Pennsylvania. When asked about her social life, Patricia shared that she does not go out to socialize much anymore, She shared, “ I used to go every week to get my hair done, but because of the cost of the medicine, I can’t afford it anymore. The only way I communicate is on the phone.” </a:t>
            </a:r>
            <a:endParaRPr>
              <a:latin typeface="Times New Roman"/>
              <a:ea typeface="Times New Roman"/>
              <a:cs typeface="Times New Roman"/>
              <a:sym typeface="Times New Roman"/>
            </a:endParaRPr>
          </a:p>
          <a:p>
            <a:pPr indent="0" lvl="0" marL="0" rtl="0" algn="l">
              <a:lnSpc>
                <a:spcPct val="115000"/>
              </a:lnSpc>
              <a:spcBef>
                <a:spcPts val="1000"/>
              </a:spcBef>
              <a:spcAft>
                <a:spcPts val="0"/>
              </a:spcAft>
              <a:buNone/>
            </a:pPr>
            <a:r>
              <a:rPr lang="en">
                <a:latin typeface="Times New Roman"/>
                <a:ea typeface="Times New Roman"/>
                <a:cs typeface="Times New Roman"/>
                <a:sym typeface="Times New Roman"/>
              </a:rPr>
              <a:t>We were also honored to hear about Gary’s aging in place experience with his daughter, Joy. We are so thankful for all that they shared with us and the class. One thing that stuck out ot us from their story was that Gary has a good relationship with Joy and they can live peacefully together. That was not the case for our interviewees, including Patricia, whose family actually added to her isolation and financial burden. </a:t>
            </a:r>
            <a:endParaRPr>
              <a:latin typeface="Times New Roman"/>
              <a:ea typeface="Times New Roman"/>
              <a:cs typeface="Times New Roman"/>
              <a:sym typeface="Times New Roman"/>
            </a:endParaRPr>
          </a:p>
          <a:p>
            <a:pPr indent="0" lvl="0" marL="0" rtl="0" algn="l">
              <a:lnSpc>
                <a:spcPct val="115000"/>
              </a:lnSpc>
              <a:spcBef>
                <a:spcPts val="1000"/>
              </a:spcBef>
              <a:spcAft>
                <a:spcPts val="0"/>
              </a:spcAft>
              <a:buNone/>
            </a:pPr>
            <a:r>
              <a:rPr lang="en">
                <a:latin typeface="Times New Roman"/>
                <a:ea typeface="Times New Roman"/>
                <a:cs typeface="Times New Roman"/>
                <a:sym typeface="Times New Roman"/>
              </a:rPr>
              <a:t>Patricia was also asked how comfortable she is with technology, social media, email, etc. She responded saying, “I have a brand new tablet and I’m still waiting for someone to show me how to get in and do things. I have a smartphone and I use it to listen to gospel music. I don’t know the number, you have to call the house phone to talk to me. I have a laptop that is being used by grandchildren and children living with me. I never see it and they don’t show me anything on it. I have two facebook pages. The second one was created when I got a new phone and tried to access it. I created a new profile. I sometimes check my notifications, there has to be four million of them. I don’t like stranger’s friend requests. I don’t know those people and how do they know me?” </a:t>
            </a:r>
            <a:endParaRPr>
              <a:latin typeface="Times New Roman"/>
              <a:ea typeface="Times New Roman"/>
              <a:cs typeface="Times New Roman"/>
              <a:sym typeface="Times New Roman"/>
            </a:endParaRPr>
          </a:p>
          <a:p>
            <a:pPr indent="0" lvl="0" marL="0" rtl="0" algn="l">
              <a:lnSpc>
                <a:spcPct val="115000"/>
              </a:lnSpc>
              <a:spcBef>
                <a:spcPts val="1000"/>
              </a:spcBef>
              <a:spcAft>
                <a:spcPts val="100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7feb80478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7feb80478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1000"/>
              </a:spcAft>
              <a:buNone/>
            </a:pPr>
            <a:r>
              <a:rPr lang="en">
                <a:latin typeface="Times New Roman"/>
                <a:ea typeface="Times New Roman"/>
                <a:cs typeface="Times New Roman"/>
                <a:sym typeface="Times New Roman"/>
              </a:rPr>
              <a:t>Seniors, like Patricia, are using technology. According to the Pew Research Center, 67% of seniors aged 65 and older say they go online. And 42% of seniors over 65 own a smartphone, and these numbers are only going to grow. However, like Patricia’s situation, many extended family members buy smartphones, tablets, or computers for their parents and grandparents but never take the time to teach them how to use them.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7feb80478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7feb80478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lang="en">
                <a:latin typeface="Times New Roman"/>
                <a:ea typeface="Times New Roman"/>
                <a:cs typeface="Times New Roman"/>
                <a:sym typeface="Times New Roman"/>
              </a:rPr>
              <a:t>This is where our research and the information collected from interviews comes together. </a:t>
            </a:r>
            <a:endParaRPr>
              <a:latin typeface="Times New Roman"/>
              <a:ea typeface="Times New Roman"/>
              <a:cs typeface="Times New Roman"/>
              <a:sym typeface="Times New Roman"/>
            </a:endParaRPr>
          </a:p>
          <a:p>
            <a:pPr indent="0" lvl="0" marL="0" rtl="0" algn="l">
              <a:lnSpc>
                <a:spcPct val="115000"/>
              </a:lnSpc>
              <a:spcBef>
                <a:spcPts val="1000"/>
              </a:spcBef>
              <a:spcAft>
                <a:spcPts val="0"/>
              </a:spcAft>
              <a:buNone/>
            </a:pPr>
            <a:r>
              <a:rPr lang="en">
                <a:latin typeface="Times New Roman"/>
                <a:ea typeface="Times New Roman"/>
                <a:cs typeface="Times New Roman"/>
                <a:sym typeface="Times New Roman"/>
              </a:rPr>
              <a:t>According to Steffens, et al., “The effect of social group memberships on mortality [for those transitioning to retirement] was comparable to that of physical exercise.” </a:t>
            </a:r>
            <a:endParaRPr>
              <a:latin typeface="Times New Roman"/>
              <a:ea typeface="Times New Roman"/>
              <a:cs typeface="Times New Roman"/>
              <a:sym typeface="Times New Roman"/>
            </a:endParaRPr>
          </a:p>
          <a:p>
            <a:pPr indent="0" lvl="0" marL="0" rtl="0" algn="l">
              <a:lnSpc>
                <a:spcPct val="115000"/>
              </a:lnSpc>
              <a:spcBef>
                <a:spcPts val="1000"/>
              </a:spcBef>
              <a:spcAft>
                <a:spcPts val="0"/>
              </a:spcAft>
              <a:buNone/>
            </a:pPr>
            <a:r>
              <a:rPr lang="en">
                <a:latin typeface="Times New Roman"/>
                <a:ea typeface="Times New Roman"/>
                <a:cs typeface="Times New Roman"/>
                <a:sym typeface="Times New Roman"/>
              </a:rPr>
              <a:t>Our research also tells us that having healthy social relationships is a significantly higher predictor of longevity and is associated with reduced rates of depression and better cognitive health.</a:t>
            </a:r>
            <a:endParaRPr>
              <a:latin typeface="Times New Roman"/>
              <a:ea typeface="Times New Roman"/>
              <a:cs typeface="Times New Roman"/>
              <a:sym typeface="Times New Roman"/>
            </a:endParaRPr>
          </a:p>
          <a:p>
            <a:pPr indent="0" lvl="0" marL="0" rtl="0" algn="l">
              <a:lnSpc>
                <a:spcPct val="115000"/>
              </a:lnSpc>
              <a:spcBef>
                <a:spcPts val="1000"/>
              </a:spcBef>
              <a:spcAft>
                <a:spcPts val="0"/>
              </a:spcAft>
              <a:buNone/>
            </a:pPr>
            <a:r>
              <a:rPr lang="en">
                <a:latin typeface="Times New Roman"/>
                <a:ea typeface="Times New Roman"/>
                <a:cs typeface="Times New Roman"/>
                <a:sym typeface="Times New Roman"/>
              </a:rPr>
              <a:t>If social-emotional health is so important, what is happening to our seniors who cannot easily leave the house because of physical limitations? Sure, they can connect with others over the phone, internet, or social media, but what if they cannot afford this technology? Or what if they have the technology but simply do not know how to use it? </a:t>
            </a:r>
            <a:endParaRPr>
              <a:latin typeface="Times New Roman"/>
              <a:ea typeface="Times New Roman"/>
              <a:cs typeface="Times New Roman"/>
              <a:sym typeface="Times New Roman"/>
            </a:endParaRPr>
          </a:p>
          <a:p>
            <a:pPr indent="0" lvl="0" marL="0" rtl="0" algn="l">
              <a:lnSpc>
                <a:spcPct val="115000"/>
              </a:lnSpc>
              <a:spcBef>
                <a:spcPts val="1000"/>
              </a:spcBef>
              <a:spcAft>
                <a:spcPts val="1000"/>
              </a:spcAft>
              <a:buNone/>
            </a:pPr>
            <a:r>
              <a:rPr lang="en">
                <a:latin typeface="Times New Roman"/>
                <a:ea typeface="Times New Roman"/>
                <a:cs typeface="Times New Roman"/>
                <a:sym typeface="Times New Roman"/>
              </a:rPr>
              <a:t>We created these problem statements to guide us as we transitioned from sprint 1 into our second sprint, which Monica will describe for you.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840f9e1893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40f9e189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Carlee, as we have learned in Sprint 1, quality of life is dependant on </a:t>
            </a:r>
            <a:r>
              <a:rPr lang="en"/>
              <a:t>communication</a:t>
            </a:r>
            <a:r>
              <a:rPr lang="en"/>
              <a:t> and education. Whether a senior is mobile, immobile, a social butterfly or enjoys their own company, feelings of being left behind is apparent in the current technology age. In Sprint 2, we made sense of our research, identified opportunities for design and possible solutions. In the HDI Ideation Phase, the words of our interviewees guided the framework to create real impact for seniors aging in place by fulfilling their desire to become digital </a:t>
            </a:r>
            <a:r>
              <a:rPr lang="en"/>
              <a:t>savvy and participating members in the Technology Age. </a:t>
            </a: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7501805cc0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501805cc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t>Communication has been essential in uniting HTE members and </a:t>
            </a:r>
            <a:r>
              <a:rPr lang="en"/>
              <a:t>organizing</a:t>
            </a:r>
            <a:r>
              <a:rPr lang="en"/>
              <a:t> research, ideas, and concepts during the design process. </a:t>
            </a:r>
            <a:r>
              <a:rPr lang="en"/>
              <a:t>Trello, the Scrum Board created by Ingrid followed the Three C’s – Card, Conversation, and Confirmation of the scrum processes. The digital team room captured members participation, stored research and virtual notes for each phrase of the project. Tyriq setup virtual team meeting on Zoom every Sunday at 3pm. We used group texts and phone calls to share information, discuss assignments and inspire each other. We used Slack and Google Slides to share documents and collaborate in the </a:t>
            </a:r>
            <a:r>
              <a:rPr lang="en"/>
              <a:t>design</a:t>
            </a:r>
            <a:r>
              <a:rPr lang="en"/>
              <a:t> of our presentations.  The Scrum Master, Sacha was able to track the design process and the information provided by members was used for individual tasks completion. The virtual team board proved its </a:t>
            </a:r>
            <a:r>
              <a:rPr lang="en"/>
              <a:t>necessity in the coming weeks as we decided on a name, Ingrid created our logo and we stayed on course for assignments.  </a:t>
            </a:r>
            <a:r>
              <a:rPr lang="en"/>
              <a:t> </a:t>
            </a:r>
            <a:endParaRPr/>
          </a:p>
          <a:p>
            <a:pPr indent="0" lvl="0" marL="0" rtl="0" algn="l">
              <a:spcBef>
                <a:spcPts val="12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drive.google.com/file/d/1w2shkMrp45KXK_jiQo7F2_GhBf74R5aB/view" TargetMode="Externa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drive.google.com/file/d/1jfoR2Qn3mRr4jgprovEfPRdMa1oh21xs/view" TargetMode="Externa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Honor the Elders</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Human-Centered Design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Inspiration and Insight</a:t>
            </a:r>
            <a:endParaRPr>
              <a:latin typeface="Times New Roman"/>
              <a:ea typeface="Times New Roman"/>
              <a:cs typeface="Times New Roman"/>
              <a:sym typeface="Times New Roman"/>
            </a:endParaRPr>
          </a:p>
        </p:txBody>
      </p:sp>
      <p:sp>
        <p:nvSpPr>
          <p:cNvPr id="126" name="Google Shape;126;p22"/>
          <p:cNvSpPr txBox="1"/>
          <p:nvPr>
            <p:ph idx="1" type="body"/>
          </p:nvPr>
        </p:nvSpPr>
        <p:spPr>
          <a:xfrm>
            <a:off x="311700" y="1152475"/>
            <a:ext cx="3999900" cy="34164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Design Challenge:</a:t>
            </a:r>
            <a:r>
              <a:rPr lang="en">
                <a:latin typeface="Times New Roman"/>
                <a:ea typeface="Times New Roman"/>
                <a:cs typeface="Times New Roman"/>
                <a:sym typeface="Times New Roman"/>
              </a:rPr>
              <a:t> Create a product or service that is easily underst</a:t>
            </a:r>
            <a:r>
              <a:rPr lang="en">
                <a:latin typeface="Times New Roman"/>
                <a:ea typeface="Times New Roman"/>
                <a:cs typeface="Times New Roman"/>
                <a:sym typeface="Times New Roman"/>
              </a:rPr>
              <a:t>o</a:t>
            </a:r>
            <a:r>
              <a:rPr lang="en">
                <a:latin typeface="Times New Roman"/>
                <a:ea typeface="Times New Roman"/>
                <a:cs typeface="Times New Roman"/>
                <a:sym typeface="Times New Roman"/>
              </a:rPr>
              <a:t>od and manipulated</a:t>
            </a:r>
            <a:r>
              <a:rPr lang="en">
                <a:latin typeface="Times New Roman"/>
                <a:ea typeface="Times New Roman"/>
                <a:cs typeface="Times New Roman"/>
                <a:sym typeface="Times New Roman"/>
              </a:rPr>
              <a:t> to</a:t>
            </a:r>
            <a:r>
              <a:rPr lang="en">
                <a:latin typeface="Times New Roman"/>
                <a:ea typeface="Times New Roman"/>
                <a:cs typeface="Times New Roman"/>
                <a:sym typeface="Times New Roman"/>
              </a:rPr>
              <a:t> enhance the quality of life for low income seniors in the technology age? </a:t>
            </a:r>
            <a:endParaRPr>
              <a:latin typeface="Times New Roman"/>
              <a:ea typeface="Times New Roman"/>
              <a:cs typeface="Times New Roman"/>
              <a:sym typeface="Times New Roman"/>
            </a:endParaRPr>
          </a:p>
          <a:p>
            <a:pPr indent="0" lvl="0" marL="0" rtl="0" algn="l">
              <a:spcBef>
                <a:spcPts val="1600"/>
              </a:spcBef>
              <a:spcAft>
                <a:spcPts val="0"/>
              </a:spcAft>
              <a:buNone/>
            </a:pPr>
            <a:r>
              <a:rPr b="1" lang="en">
                <a:latin typeface="Times New Roman"/>
                <a:ea typeface="Times New Roman"/>
                <a:cs typeface="Times New Roman"/>
                <a:sym typeface="Times New Roman"/>
              </a:rPr>
              <a:t>Insight:</a:t>
            </a:r>
            <a:r>
              <a:rPr lang="en">
                <a:latin typeface="Times New Roman"/>
                <a:ea typeface="Times New Roman"/>
                <a:cs typeface="Times New Roman"/>
                <a:sym typeface="Times New Roman"/>
              </a:rPr>
              <a:t> Technology Education and Social Lifestyles</a:t>
            </a:r>
            <a:endParaRPr>
              <a:latin typeface="Times New Roman"/>
              <a:ea typeface="Times New Roman"/>
              <a:cs typeface="Times New Roman"/>
              <a:sym typeface="Times New Roman"/>
            </a:endParaRPr>
          </a:p>
          <a:p>
            <a:pPr indent="0" lvl="0" marL="0" rtl="0" algn="l">
              <a:spcBef>
                <a:spcPts val="1600"/>
              </a:spcBef>
              <a:spcAft>
                <a:spcPts val="1600"/>
              </a:spcAft>
              <a:buNone/>
            </a:pPr>
            <a:r>
              <a:rPr b="1" lang="en">
                <a:latin typeface="Times New Roman"/>
                <a:ea typeface="Times New Roman"/>
                <a:cs typeface="Times New Roman"/>
                <a:sym typeface="Times New Roman"/>
              </a:rPr>
              <a:t>Mission Statement: </a:t>
            </a:r>
            <a:r>
              <a:rPr lang="en">
                <a:latin typeface="Times New Roman"/>
                <a:ea typeface="Times New Roman"/>
                <a:cs typeface="Times New Roman"/>
                <a:sym typeface="Times New Roman"/>
              </a:rPr>
              <a:t>HTE is dedicated is enriching the social lifestyles of Seniors with an education in digital technology and inspiring closer relationships with family and friends. </a:t>
            </a:r>
            <a:endParaRPr>
              <a:latin typeface="Times New Roman"/>
              <a:ea typeface="Times New Roman"/>
              <a:cs typeface="Times New Roman"/>
              <a:sym typeface="Times New Roman"/>
            </a:endParaRPr>
          </a:p>
        </p:txBody>
      </p:sp>
      <p:sp>
        <p:nvSpPr>
          <p:cNvPr id="127" name="Google Shape;127;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Target Audience:</a:t>
            </a:r>
            <a:r>
              <a:rPr lang="en">
                <a:latin typeface="Times New Roman"/>
                <a:ea typeface="Times New Roman"/>
                <a:cs typeface="Times New Roman"/>
                <a:sym typeface="Times New Roman"/>
              </a:rPr>
              <a:t> Single women aging in place on a fixed income with little technical knowledge of digital devices and applications. </a:t>
            </a:r>
            <a:endParaRPr>
              <a:latin typeface="Times New Roman"/>
              <a:ea typeface="Times New Roman"/>
              <a:cs typeface="Times New Roman"/>
              <a:sym typeface="Times New Roman"/>
            </a:endParaRPr>
          </a:p>
          <a:p>
            <a:pPr indent="0" lvl="0" marL="0" rtl="0" algn="l">
              <a:spcBef>
                <a:spcPts val="1600"/>
              </a:spcBef>
              <a:spcAft>
                <a:spcPts val="0"/>
              </a:spcAft>
              <a:buNone/>
            </a:pPr>
            <a:r>
              <a:rPr b="1" lang="en">
                <a:latin typeface="Times New Roman"/>
                <a:ea typeface="Times New Roman"/>
                <a:cs typeface="Times New Roman"/>
                <a:sym typeface="Times New Roman"/>
              </a:rPr>
              <a:t>Target Location:</a:t>
            </a:r>
            <a:r>
              <a:rPr lang="en">
                <a:latin typeface="Times New Roman"/>
                <a:ea typeface="Times New Roman"/>
                <a:cs typeface="Times New Roman"/>
                <a:sym typeface="Times New Roman"/>
              </a:rPr>
              <a:t> Adamsville, Ga - low-income African American community with large senior population and several Senior Centers. </a:t>
            </a:r>
            <a:r>
              <a:rPr b="1" lang="en">
                <a:latin typeface="Times New Roman"/>
                <a:ea typeface="Times New Roman"/>
                <a:cs typeface="Times New Roman"/>
                <a:sym typeface="Times New Roman"/>
              </a:rPr>
              <a:t>Remote Location: </a:t>
            </a:r>
            <a:r>
              <a:rPr lang="en">
                <a:latin typeface="Times New Roman"/>
                <a:ea typeface="Times New Roman"/>
                <a:cs typeface="Times New Roman"/>
                <a:sym typeface="Times New Roman"/>
              </a:rPr>
              <a:t>Pittsburgh, Pa, - African American Suburb of Penn Hills</a:t>
            </a:r>
            <a:endParaRPr>
              <a:latin typeface="Times New Roman"/>
              <a:ea typeface="Times New Roman"/>
              <a:cs typeface="Times New Roman"/>
              <a:sym typeface="Times New Roman"/>
            </a:endParaRPr>
          </a:p>
          <a:p>
            <a:pPr indent="0" lvl="0" marL="0" rtl="0" algn="l">
              <a:spcBef>
                <a:spcPts val="1600"/>
              </a:spcBef>
              <a:spcAft>
                <a:spcPts val="0"/>
              </a:spcAft>
              <a:buNone/>
            </a:pPr>
            <a:r>
              <a:rPr b="1" lang="en">
                <a:latin typeface="Times New Roman"/>
                <a:ea typeface="Times New Roman"/>
                <a:cs typeface="Times New Roman"/>
                <a:sym typeface="Times New Roman"/>
              </a:rPr>
              <a:t>Personas: 5</a:t>
            </a:r>
            <a:r>
              <a:rPr lang="en">
                <a:latin typeface="Times New Roman"/>
                <a:ea typeface="Times New Roman"/>
                <a:cs typeface="Times New Roman"/>
                <a:sym typeface="Times New Roman"/>
              </a:rPr>
              <a:t> - three single </a:t>
            </a:r>
            <a:r>
              <a:rPr lang="en">
                <a:latin typeface="Times New Roman"/>
                <a:ea typeface="Times New Roman"/>
                <a:cs typeface="Times New Roman"/>
                <a:sym typeface="Times New Roman"/>
              </a:rPr>
              <a:t>occupancy</a:t>
            </a:r>
            <a:r>
              <a:rPr lang="en">
                <a:latin typeface="Times New Roman"/>
                <a:ea typeface="Times New Roman"/>
                <a:cs typeface="Times New Roman"/>
                <a:sym typeface="Times New Roman"/>
              </a:rPr>
              <a:t>  and two double (senior and caregiver)</a:t>
            </a:r>
            <a:endParaRPr>
              <a:latin typeface="Times New Roman"/>
              <a:ea typeface="Times New Roman"/>
              <a:cs typeface="Times New Roman"/>
              <a:sym typeface="Times New Roman"/>
            </a:endParaRPr>
          </a:p>
          <a:p>
            <a:pPr indent="0" lvl="0" marL="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311700" y="1255275"/>
            <a:ext cx="8520600" cy="189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Sprint 3</a:t>
            </a:r>
            <a:endParaRPr>
              <a:latin typeface="Times New Roman"/>
              <a:ea typeface="Times New Roman"/>
              <a:cs typeface="Times New Roman"/>
              <a:sym typeface="Times New Roman"/>
            </a:endParaRPr>
          </a:p>
        </p:txBody>
      </p:sp>
      <p:sp>
        <p:nvSpPr>
          <p:cNvPr id="133" name="Google Shape;133;p23"/>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latin typeface="Times New Roman"/>
                <a:ea typeface="Times New Roman"/>
                <a:cs typeface="Times New Roman"/>
                <a:sym typeface="Times New Roman"/>
              </a:rPr>
              <a:t>Implementation</a:t>
            </a:r>
            <a:r>
              <a:rPr lang="en"/>
              <a:t> </a:t>
            </a:r>
            <a:endParaRPr/>
          </a:p>
        </p:txBody>
      </p:sp>
      <p:pic>
        <p:nvPicPr>
          <p:cNvPr id="134" name="Google Shape;134;p23"/>
          <p:cNvPicPr preferRelativeResize="0"/>
          <p:nvPr/>
        </p:nvPicPr>
        <p:blipFill>
          <a:blip r:embed="rId3">
            <a:alphaModFix amt="50000"/>
          </a:blip>
          <a:stretch>
            <a:fillRect/>
          </a:stretch>
        </p:blipFill>
        <p:spPr>
          <a:xfrm>
            <a:off x="1075247" y="180200"/>
            <a:ext cx="6993500" cy="4677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Partnerships</a:t>
            </a:r>
            <a:endParaRPr>
              <a:latin typeface="Times New Roman"/>
              <a:ea typeface="Times New Roman"/>
              <a:cs typeface="Times New Roman"/>
              <a:sym typeface="Times New Roman"/>
            </a:endParaRPr>
          </a:p>
        </p:txBody>
      </p:sp>
      <p:sp>
        <p:nvSpPr>
          <p:cNvPr id="140" name="Google Shape;140;p24"/>
          <p:cNvSpPr txBox="1"/>
          <p:nvPr>
            <p:ph idx="1" type="body"/>
          </p:nvPr>
        </p:nvSpPr>
        <p:spPr>
          <a:xfrm>
            <a:off x="311700" y="1152475"/>
            <a:ext cx="4182000" cy="384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FF00"/>
                </a:solidFill>
                <a:latin typeface="Times New Roman"/>
                <a:ea typeface="Times New Roman"/>
                <a:cs typeface="Times New Roman"/>
                <a:sym typeface="Times New Roman"/>
              </a:rPr>
              <a:t>This program intends to implement a comprehensive approach for connecting seniors to technology, education, and social opportunities through an iPhone donation program. Through partnerships between local governments and organizations, we hope to attract potential investors to invest or donate to our program because of our mission. </a:t>
            </a:r>
            <a:endParaRPr>
              <a:solidFill>
                <a:srgbClr val="00FF00"/>
              </a:solidFill>
              <a:latin typeface="Times New Roman"/>
              <a:ea typeface="Times New Roman"/>
              <a:cs typeface="Times New Roman"/>
              <a:sym typeface="Times New Roman"/>
            </a:endParaRPr>
          </a:p>
        </p:txBody>
      </p:sp>
      <p:sp>
        <p:nvSpPr>
          <p:cNvPr id="141" name="Google Shape;141;p24"/>
          <p:cNvSpPr txBox="1"/>
          <p:nvPr>
            <p:ph idx="2" type="body"/>
          </p:nvPr>
        </p:nvSpPr>
        <p:spPr>
          <a:xfrm>
            <a:off x="4650300" y="1017725"/>
            <a:ext cx="4269600" cy="408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9900"/>
                </a:solidFill>
                <a:latin typeface="Times New Roman"/>
                <a:ea typeface="Times New Roman"/>
                <a:cs typeface="Times New Roman"/>
                <a:sym typeface="Times New Roman"/>
              </a:rPr>
              <a:t> The program includes free educational videos, and access to a social network of senior centers. The pilot program includes: free entry into the pilot HTE application. Although free to use services, membership includes direct access to local HTE community leaders, health experts, organizations, and universities which provides exclusive offers to HTE members. Our overall goal is to equip seniors with modern technology in hopes of alleviating the social and emotional aspects of aging-in-place. </a:t>
            </a:r>
            <a:endParaRPr>
              <a:solidFill>
                <a:srgbClr val="FF99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pic>
        <p:nvPicPr>
          <p:cNvPr id="146" name="Google Shape;146;p25"/>
          <p:cNvPicPr preferRelativeResize="0"/>
          <p:nvPr/>
        </p:nvPicPr>
        <p:blipFill>
          <a:blip r:embed="rId3">
            <a:alphaModFix/>
          </a:blip>
          <a:stretch>
            <a:fillRect/>
          </a:stretch>
        </p:blipFill>
        <p:spPr>
          <a:xfrm>
            <a:off x="369799" y="776193"/>
            <a:ext cx="8586425" cy="408330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53" name="Google Shape;153;p26"/>
          <p:cNvPicPr preferRelativeResize="0"/>
          <p:nvPr/>
        </p:nvPicPr>
        <p:blipFill>
          <a:blip r:embed="rId3">
            <a:alphaModFix/>
          </a:blip>
          <a:stretch>
            <a:fillRect/>
          </a:stretch>
        </p:blipFill>
        <p:spPr>
          <a:xfrm>
            <a:off x="0" y="0"/>
            <a:ext cx="9144000" cy="514350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Prototype #1</a:t>
            </a:r>
            <a:endParaRPr/>
          </a:p>
        </p:txBody>
      </p:sp>
      <p:pic>
        <p:nvPicPr>
          <p:cNvPr id="159" name="Google Shape;159;p27" title="HCDI-TEAM Honor the Elders.mp4">
            <a:hlinkClick r:id="rId3"/>
          </p:cNvPr>
          <p:cNvPicPr preferRelativeResize="0"/>
          <p:nvPr/>
        </p:nvPicPr>
        <p:blipFill>
          <a:blip r:embed="rId4">
            <a:alphaModFix/>
          </a:blip>
          <a:stretch>
            <a:fillRect/>
          </a:stretch>
        </p:blipFill>
        <p:spPr>
          <a:xfrm>
            <a:off x="141550" y="1169625"/>
            <a:ext cx="6792845" cy="3820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Prototype #2</a:t>
            </a:r>
            <a:endParaRPr/>
          </a:p>
        </p:txBody>
      </p:sp>
      <p:pic>
        <p:nvPicPr>
          <p:cNvPr id="165" name="Google Shape;165;p28" title="006 28 April.mp4">
            <a:hlinkClick r:id="rId3"/>
          </p:cNvPr>
          <p:cNvPicPr preferRelativeResize="0"/>
          <p:nvPr/>
        </p:nvPicPr>
        <p:blipFill>
          <a:blip r:embed="rId4">
            <a:alphaModFix/>
          </a:blip>
          <a:stretch>
            <a:fillRect/>
          </a:stretch>
        </p:blipFill>
        <p:spPr>
          <a:xfrm>
            <a:off x="152400" y="1170125"/>
            <a:ext cx="7109000" cy="3429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311700" y="1255275"/>
            <a:ext cx="8520600" cy="189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Conclusion</a:t>
            </a:r>
            <a:endParaRPr/>
          </a:p>
        </p:txBody>
      </p:sp>
      <p:pic>
        <p:nvPicPr>
          <p:cNvPr id="171" name="Google Shape;171;p29"/>
          <p:cNvPicPr preferRelativeResize="0"/>
          <p:nvPr/>
        </p:nvPicPr>
        <p:blipFill>
          <a:blip r:embed="rId3">
            <a:alphaModFix/>
          </a:blip>
          <a:stretch>
            <a:fillRect/>
          </a:stretch>
        </p:blipFill>
        <p:spPr>
          <a:xfrm>
            <a:off x="7381025" y="0"/>
            <a:ext cx="1762975" cy="1762975"/>
          </a:xfrm>
          <a:prstGeom prst="rect">
            <a:avLst/>
          </a:prstGeom>
          <a:noFill/>
          <a:ln>
            <a:noFill/>
          </a:ln>
        </p:spPr>
      </p:pic>
      <p:pic>
        <p:nvPicPr>
          <p:cNvPr id="172" name="Google Shape;172;p29"/>
          <p:cNvPicPr preferRelativeResize="0"/>
          <p:nvPr/>
        </p:nvPicPr>
        <p:blipFill>
          <a:blip r:embed="rId4">
            <a:alphaModFix/>
          </a:blip>
          <a:stretch>
            <a:fillRect/>
          </a:stretch>
        </p:blipFill>
        <p:spPr>
          <a:xfrm>
            <a:off x="0" y="2729575"/>
            <a:ext cx="2413925" cy="2413925"/>
          </a:xfrm>
          <a:prstGeom prst="rect">
            <a:avLst/>
          </a:prstGeom>
          <a:noFill/>
          <a:ln>
            <a:noFill/>
          </a:ln>
        </p:spPr>
      </p:pic>
      <p:pic>
        <p:nvPicPr>
          <p:cNvPr id="173" name="Google Shape;173;p29"/>
          <p:cNvPicPr preferRelativeResize="0"/>
          <p:nvPr/>
        </p:nvPicPr>
        <p:blipFill>
          <a:blip r:embed="rId5">
            <a:alphaModFix/>
          </a:blip>
          <a:stretch>
            <a:fillRect/>
          </a:stretch>
        </p:blipFill>
        <p:spPr>
          <a:xfrm>
            <a:off x="6736000" y="2729575"/>
            <a:ext cx="2372925" cy="2372925"/>
          </a:xfrm>
          <a:prstGeom prst="rect">
            <a:avLst/>
          </a:prstGeom>
          <a:noFill/>
          <a:ln>
            <a:noFill/>
          </a:ln>
        </p:spPr>
      </p:pic>
      <p:sp>
        <p:nvSpPr>
          <p:cNvPr id="174" name="Google Shape;174;p29"/>
          <p:cNvSpPr txBox="1"/>
          <p:nvPr>
            <p:ph idx="1" type="body"/>
          </p:nvPr>
        </p:nvSpPr>
        <p:spPr>
          <a:xfrm>
            <a:off x="2042550" y="3228425"/>
            <a:ext cx="4693500" cy="1098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Elders want to learn and want to stay connected. They’ll learn best if the teaching is engaging, fun, and easy to understand.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14"/>
          <p:cNvSpPr txBox="1"/>
          <p:nvPr>
            <p:ph type="title"/>
          </p:nvPr>
        </p:nvSpPr>
        <p:spPr>
          <a:xfrm>
            <a:off x="-735950" y="-543375"/>
            <a:ext cx="8520600" cy="189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000">
                <a:solidFill>
                  <a:schemeClr val="accent5"/>
                </a:solidFill>
              </a:rPr>
              <a:t>Introduction</a:t>
            </a:r>
            <a:endParaRPr sz="6000">
              <a:solidFill>
                <a:schemeClr val="accent5"/>
              </a:solidFill>
            </a:endParaRPr>
          </a:p>
        </p:txBody>
      </p:sp>
      <p:sp>
        <p:nvSpPr>
          <p:cNvPr id="66" name="Google Shape;66;p14"/>
          <p:cNvSpPr txBox="1"/>
          <p:nvPr>
            <p:ph idx="1" type="body"/>
          </p:nvPr>
        </p:nvSpPr>
        <p:spPr>
          <a:xfrm>
            <a:off x="5960075" y="2366650"/>
            <a:ext cx="3474900" cy="2515800"/>
          </a:xfrm>
          <a:prstGeom prst="rect">
            <a:avLst/>
          </a:prstGeom>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34343"/>
                </a:solidFill>
              </a:rPr>
              <a:t>Carlee Beard</a:t>
            </a:r>
            <a:endParaRPr>
              <a:solidFill>
                <a:srgbClr val="434343"/>
              </a:solidFill>
            </a:endParaRPr>
          </a:p>
          <a:p>
            <a:pPr indent="0" lvl="0" marL="0" rtl="0" algn="ctr">
              <a:spcBef>
                <a:spcPts val="1600"/>
              </a:spcBef>
              <a:spcAft>
                <a:spcPts val="0"/>
              </a:spcAft>
              <a:buNone/>
            </a:pPr>
            <a:r>
              <a:rPr lang="en">
                <a:solidFill>
                  <a:srgbClr val="434343"/>
                </a:solidFill>
              </a:rPr>
              <a:t>Sacha Comrie</a:t>
            </a:r>
            <a:endParaRPr>
              <a:solidFill>
                <a:srgbClr val="434343"/>
              </a:solidFill>
            </a:endParaRPr>
          </a:p>
          <a:p>
            <a:pPr indent="0" lvl="0" marL="0" rtl="0" algn="ctr">
              <a:spcBef>
                <a:spcPts val="1600"/>
              </a:spcBef>
              <a:spcAft>
                <a:spcPts val="0"/>
              </a:spcAft>
              <a:buNone/>
            </a:pPr>
            <a:r>
              <a:rPr lang="en">
                <a:solidFill>
                  <a:srgbClr val="434343"/>
                </a:solidFill>
              </a:rPr>
              <a:t>Monica Gresham</a:t>
            </a:r>
            <a:endParaRPr>
              <a:solidFill>
                <a:srgbClr val="434343"/>
              </a:solidFill>
            </a:endParaRPr>
          </a:p>
          <a:p>
            <a:pPr indent="0" lvl="0" marL="0" rtl="0" algn="ctr">
              <a:spcBef>
                <a:spcPts val="1600"/>
              </a:spcBef>
              <a:spcAft>
                <a:spcPts val="0"/>
              </a:spcAft>
              <a:buNone/>
            </a:pPr>
            <a:r>
              <a:rPr lang="en">
                <a:solidFill>
                  <a:srgbClr val="434343"/>
                </a:solidFill>
              </a:rPr>
              <a:t>Tyriq Jackson</a:t>
            </a:r>
            <a:endParaRPr>
              <a:solidFill>
                <a:srgbClr val="434343"/>
              </a:solidFill>
            </a:endParaRPr>
          </a:p>
          <a:p>
            <a:pPr indent="0" lvl="0" marL="0" rtl="0" algn="ctr">
              <a:spcBef>
                <a:spcPts val="1600"/>
              </a:spcBef>
              <a:spcAft>
                <a:spcPts val="1600"/>
              </a:spcAft>
              <a:buNone/>
            </a:pPr>
            <a:r>
              <a:rPr lang="en">
                <a:solidFill>
                  <a:srgbClr val="434343"/>
                </a:solidFill>
              </a:rPr>
              <a:t>Ingrid Rall </a:t>
            </a:r>
            <a:endParaRPr>
              <a:solidFill>
                <a:srgbClr val="43434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pic>
        <p:nvPicPr>
          <p:cNvPr id="71" name="Google Shape;71;p15"/>
          <p:cNvPicPr preferRelativeResize="0"/>
          <p:nvPr/>
        </p:nvPicPr>
        <p:blipFill>
          <a:blip r:embed="rId3">
            <a:alphaModFix amt="58000"/>
          </a:blip>
          <a:stretch>
            <a:fillRect/>
          </a:stretch>
        </p:blipFill>
        <p:spPr>
          <a:xfrm>
            <a:off x="714375" y="0"/>
            <a:ext cx="7715251" cy="5143501"/>
          </a:xfrm>
          <a:prstGeom prst="rect">
            <a:avLst/>
          </a:prstGeom>
          <a:noFill/>
          <a:ln>
            <a:noFill/>
          </a:ln>
        </p:spPr>
      </p:pic>
      <p:sp>
        <p:nvSpPr>
          <p:cNvPr id="72" name="Google Shape;72;p15"/>
          <p:cNvSpPr txBox="1"/>
          <p:nvPr>
            <p:ph type="title"/>
          </p:nvPr>
        </p:nvSpPr>
        <p:spPr>
          <a:xfrm>
            <a:off x="311700" y="1023300"/>
            <a:ext cx="8520600" cy="189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Sprint 1</a:t>
            </a:r>
            <a:endParaRPr/>
          </a:p>
        </p:txBody>
      </p:sp>
      <p:sp>
        <p:nvSpPr>
          <p:cNvPr id="73" name="Google Shape;73;p15"/>
          <p:cNvSpPr txBox="1"/>
          <p:nvPr>
            <p:ph idx="1" type="body"/>
          </p:nvPr>
        </p:nvSpPr>
        <p:spPr>
          <a:xfrm>
            <a:off x="311700" y="3387150"/>
            <a:ext cx="8520600" cy="1300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9900"/>
                </a:solidFill>
              </a:rPr>
              <a:t>Understanding/Empathy</a:t>
            </a:r>
            <a:endParaRPr sz="2400">
              <a:solidFill>
                <a:srgbClr val="FF9900"/>
              </a:solidFill>
            </a:endParaRPr>
          </a:p>
          <a:p>
            <a:pPr indent="0" lvl="0" marL="0" rtl="0" algn="ctr">
              <a:spcBef>
                <a:spcPts val="1600"/>
              </a:spcBef>
              <a:spcAft>
                <a:spcPts val="1600"/>
              </a:spcAft>
              <a:buNone/>
            </a:pPr>
            <a:r>
              <a:rPr i="1" lang="en">
                <a:solidFill>
                  <a:schemeClr val="dk1"/>
                </a:solidFill>
              </a:rPr>
              <a:t>Seeing the world through another’s eyes</a:t>
            </a:r>
            <a:endParaRPr i="1">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1853475"/>
            <a:ext cx="8520600" cy="189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(empathy map here?)</a:t>
            </a:r>
            <a:endParaRPr/>
          </a:p>
        </p:txBody>
      </p:sp>
      <p:sp>
        <p:nvSpPr>
          <p:cNvPr id="79" name="Google Shape;79;p16"/>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t/>
            </a:r>
            <a:endParaRPr/>
          </a:p>
        </p:txBody>
      </p:sp>
      <p:pic>
        <p:nvPicPr>
          <p:cNvPr id="80" name="Google Shape;80;p16"/>
          <p:cNvPicPr preferRelativeResize="0"/>
          <p:nvPr/>
        </p:nvPicPr>
        <p:blipFill>
          <a:blip r:embed="rId3">
            <a:alphaModFix/>
          </a:blip>
          <a:stretch>
            <a:fillRect/>
          </a:stretch>
        </p:blipFill>
        <p:spPr>
          <a:xfrm>
            <a:off x="-181850" y="-311725"/>
            <a:ext cx="9325851" cy="54552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286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Interviews</a:t>
            </a:r>
            <a:endParaRPr>
              <a:latin typeface="Times New Roman"/>
              <a:ea typeface="Times New Roman"/>
              <a:cs typeface="Times New Roman"/>
              <a:sym typeface="Times New Roman"/>
            </a:endParaRPr>
          </a:p>
        </p:txBody>
      </p:sp>
      <p:sp>
        <p:nvSpPr>
          <p:cNvPr id="86" name="Google Shape;86;p17"/>
          <p:cNvSpPr txBox="1"/>
          <p:nvPr/>
        </p:nvSpPr>
        <p:spPr>
          <a:xfrm>
            <a:off x="693700" y="1492025"/>
            <a:ext cx="7218000" cy="10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5"/>
                </a:solidFill>
                <a:latin typeface="Times New Roman"/>
                <a:ea typeface="Times New Roman"/>
                <a:cs typeface="Times New Roman"/>
                <a:sym typeface="Times New Roman"/>
              </a:rPr>
              <a:t>“I used to go out every week to get my hair done, but because of the cost of medicine, I can’t afford it anymore. The only way I communicate is on the phone.” </a:t>
            </a:r>
            <a:endParaRPr sz="1800">
              <a:solidFill>
                <a:schemeClr val="accent3"/>
              </a:solidFill>
              <a:latin typeface="Times New Roman"/>
              <a:ea typeface="Times New Roman"/>
              <a:cs typeface="Times New Roman"/>
              <a:sym typeface="Times New Roman"/>
            </a:endParaRPr>
          </a:p>
        </p:txBody>
      </p:sp>
      <p:sp>
        <p:nvSpPr>
          <p:cNvPr id="87" name="Google Shape;87;p17"/>
          <p:cNvSpPr txBox="1"/>
          <p:nvPr/>
        </p:nvSpPr>
        <p:spPr>
          <a:xfrm>
            <a:off x="693700" y="919325"/>
            <a:ext cx="2649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3"/>
                </a:solidFill>
                <a:latin typeface="Times New Roman"/>
                <a:ea typeface="Times New Roman"/>
                <a:cs typeface="Times New Roman"/>
                <a:sym typeface="Times New Roman"/>
              </a:rPr>
              <a:t>On socializing: </a:t>
            </a:r>
            <a:endParaRPr sz="2400">
              <a:solidFill>
                <a:schemeClr val="accent3"/>
              </a:solidFill>
              <a:latin typeface="Times New Roman"/>
              <a:ea typeface="Times New Roman"/>
              <a:cs typeface="Times New Roman"/>
              <a:sym typeface="Times New Roman"/>
            </a:endParaRPr>
          </a:p>
        </p:txBody>
      </p:sp>
      <p:sp>
        <p:nvSpPr>
          <p:cNvPr id="88" name="Google Shape;88;p17"/>
          <p:cNvSpPr txBox="1"/>
          <p:nvPr/>
        </p:nvSpPr>
        <p:spPr>
          <a:xfrm>
            <a:off x="1099425" y="1262600"/>
            <a:ext cx="7032000" cy="82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Average"/>
              <a:ea typeface="Average"/>
              <a:cs typeface="Average"/>
              <a:sym typeface="Average"/>
            </a:endParaRPr>
          </a:p>
        </p:txBody>
      </p:sp>
      <p:sp>
        <p:nvSpPr>
          <p:cNvPr id="89" name="Google Shape;89;p17"/>
          <p:cNvSpPr txBox="1"/>
          <p:nvPr/>
        </p:nvSpPr>
        <p:spPr>
          <a:xfrm>
            <a:off x="4874025" y="2692200"/>
            <a:ext cx="2649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3"/>
                </a:solidFill>
                <a:latin typeface="Times New Roman"/>
                <a:ea typeface="Times New Roman"/>
                <a:cs typeface="Times New Roman"/>
                <a:sym typeface="Times New Roman"/>
              </a:rPr>
              <a:t>On technology: </a:t>
            </a:r>
            <a:endParaRPr sz="2400">
              <a:solidFill>
                <a:schemeClr val="accent3"/>
              </a:solidFill>
              <a:latin typeface="Times New Roman"/>
              <a:ea typeface="Times New Roman"/>
              <a:cs typeface="Times New Roman"/>
              <a:sym typeface="Times New Roman"/>
            </a:endParaRPr>
          </a:p>
        </p:txBody>
      </p:sp>
      <p:sp>
        <p:nvSpPr>
          <p:cNvPr id="90" name="Google Shape;90;p17"/>
          <p:cNvSpPr txBox="1"/>
          <p:nvPr/>
        </p:nvSpPr>
        <p:spPr>
          <a:xfrm>
            <a:off x="4874025" y="3271600"/>
            <a:ext cx="3541800" cy="146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4"/>
                </a:solidFill>
                <a:latin typeface="Times New Roman"/>
                <a:ea typeface="Times New Roman"/>
                <a:cs typeface="Times New Roman"/>
                <a:sym typeface="Times New Roman"/>
              </a:rPr>
              <a:t>“I have a brand new tablet and I’m still waiting for someone to show me how to get in and do things.”</a:t>
            </a:r>
            <a:endParaRPr sz="1800">
              <a:solidFill>
                <a:schemeClr val="accent4"/>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accent3"/>
              </a:solidFill>
              <a:latin typeface="Average"/>
              <a:ea typeface="Average"/>
              <a:cs typeface="Average"/>
              <a:sym typeface="Average"/>
            </a:endParaRPr>
          </a:p>
        </p:txBody>
      </p:sp>
      <p:sp>
        <p:nvSpPr>
          <p:cNvPr id="91" name="Google Shape;91;p17"/>
          <p:cNvSpPr txBox="1"/>
          <p:nvPr/>
        </p:nvSpPr>
        <p:spPr>
          <a:xfrm>
            <a:off x="736425" y="3013675"/>
            <a:ext cx="2649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3"/>
                </a:solidFill>
                <a:latin typeface="Times New Roman"/>
                <a:ea typeface="Times New Roman"/>
                <a:cs typeface="Times New Roman"/>
                <a:sym typeface="Times New Roman"/>
              </a:rPr>
              <a:t>On family: </a:t>
            </a:r>
            <a:endParaRPr sz="2400">
              <a:solidFill>
                <a:schemeClr val="accent3"/>
              </a:solidFill>
              <a:latin typeface="Times New Roman"/>
              <a:ea typeface="Times New Roman"/>
              <a:cs typeface="Times New Roman"/>
              <a:sym typeface="Times New Roman"/>
            </a:endParaRPr>
          </a:p>
        </p:txBody>
      </p:sp>
      <p:sp>
        <p:nvSpPr>
          <p:cNvPr id="92" name="Google Shape;92;p17"/>
          <p:cNvSpPr txBox="1"/>
          <p:nvPr/>
        </p:nvSpPr>
        <p:spPr>
          <a:xfrm>
            <a:off x="789025" y="3532150"/>
            <a:ext cx="3541800" cy="94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FF"/>
                </a:solidFill>
                <a:latin typeface="Times New Roman"/>
                <a:ea typeface="Times New Roman"/>
                <a:cs typeface="Times New Roman"/>
                <a:sym typeface="Times New Roman"/>
              </a:rPr>
              <a:t>“They feed me but I feel isolated in my room and we don’t talk much.”</a:t>
            </a:r>
            <a:endParaRPr sz="1800">
              <a:solidFill>
                <a:srgbClr val="FF00FF"/>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accent3"/>
              </a:solidFill>
              <a:latin typeface="Average"/>
              <a:ea typeface="Average"/>
              <a:cs typeface="Average"/>
              <a:sym typeface="Averag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1255275"/>
            <a:ext cx="8520600" cy="189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67%</a:t>
            </a:r>
            <a:endParaRPr/>
          </a:p>
        </p:txBody>
      </p:sp>
      <p:sp>
        <p:nvSpPr>
          <p:cNvPr id="98" name="Google Shape;98;p18"/>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400">
                <a:solidFill>
                  <a:srgbClr val="FF9900"/>
                </a:solidFill>
                <a:latin typeface="Times New Roman"/>
                <a:ea typeface="Times New Roman"/>
                <a:cs typeface="Times New Roman"/>
                <a:sym typeface="Times New Roman"/>
              </a:rPr>
              <a:t>Seniors age 65+ say they go online</a:t>
            </a:r>
            <a:endParaRPr sz="2400">
              <a:solidFill>
                <a:srgbClr val="FF990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2655650" y="1105725"/>
            <a:ext cx="3855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Problem Statements</a:t>
            </a:r>
            <a:endParaRPr>
              <a:latin typeface="Times New Roman"/>
              <a:ea typeface="Times New Roman"/>
              <a:cs typeface="Times New Roman"/>
              <a:sym typeface="Times New Roman"/>
            </a:endParaRPr>
          </a:p>
        </p:txBody>
      </p:sp>
      <p:sp>
        <p:nvSpPr>
          <p:cNvPr id="104" name="Google Shape;104;p19"/>
          <p:cNvSpPr txBox="1"/>
          <p:nvPr>
            <p:ph idx="1" type="body"/>
          </p:nvPr>
        </p:nvSpPr>
        <p:spPr>
          <a:xfrm>
            <a:off x="311700" y="224625"/>
            <a:ext cx="8520600" cy="88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i="1" lang="en"/>
              <a:t>“The effect of social group memberships on mortality [for those transitioning to retirement] was comparable to that of physical exercise.” - Steffens, et al.</a:t>
            </a:r>
            <a:endParaRPr i="1"/>
          </a:p>
        </p:txBody>
      </p:sp>
      <p:sp>
        <p:nvSpPr>
          <p:cNvPr id="105" name="Google Shape;105;p19"/>
          <p:cNvSpPr txBox="1"/>
          <p:nvPr/>
        </p:nvSpPr>
        <p:spPr>
          <a:xfrm>
            <a:off x="488325" y="1972400"/>
            <a:ext cx="8020800" cy="2007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FF9900"/>
              </a:buClr>
              <a:buSzPts val="1800"/>
              <a:buFont typeface="Times New Roman"/>
              <a:buAutoNum type="arabicPeriod"/>
            </a:pPr>
            <a:r>
              <a:rPr lang="en" sz="1800">
                <a:solidFill>
                  <a:srgbClr val="FF9900"/>
                </a:solidFill>
                <a:latin typeface="Times New Roman"/>
                <a:ea typeface="Times New Roman"/>
                <a:cs typeface="Times New Roman"/>
                <a:sym typeface="Times New Roman"/>
              </a:rPr>
              <a:t>How do we give seniors easy access to emotional support in the form of therapy or community to ensure that they have a sense of purpose and will to live? </a:t>
            </a:r>
            <a:endParaRPr sz="1800">
              <a:solidFill>
                <a:srgbClr val="FF9900"/>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rgbClr val="FF9900"/>
              </a:solidFill>
              <a:latin typeface="Times New Roman"/>
              <a:ea typeface="Times New Roman"/>
              <a:cs typeface="Times New Roman"/>
              <a:sym typeface="Times New Roman"/>
            </a:endParaRPr>
          </a:p>
          <a:p>
            <a:pPr indent="-342900" lvl="0" marL="457200" rtl="0" algn="l">
              <a:spcBef>
                <a:spcPts val="0"/>
              </a:spcBef>
              <a:spcAft>
                <a:spcPts val="0"/>
              </a:spcAft>
              <a:buClr>
                <a:srgbClr val="FF9900"/>
              </a:buClr>
              <a:buSzPts val="1800"/>
              <a:buFont typeface="Times New Roman"/>
              <a:buAutoNum type="arabicPeriod"/>
            </a:pPr>
            <a:r>
              <a:rPr lang="en" sz="1800">
                <a:solidFill>
                  <a:srgbClr val="FF9900"/>
                </a:solidFill>
                <a:latin typeface="Times New Roman"/>
                <a:ea typeface="Times New Roman"/>
                <a:cs typeface="Times New Roman"/>
                <a:sym typeface="Times New Roman"/>
              </a:rPr>
              <a:t>What kind of programs can we create to give seniors a regular routine and encourage activity, mental/emotional stimulation, and incentive to face every day with a sense of purpose? </a:t>
            </a:r>
            <a:endParaRPr sz="1800">
              <a:solidFill>
                <a:srgbClr val="FF9900"/>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pic>
        <p:nvPicPr>
          <p:cNvPr id="110" name="Google Shape;110;p20"/>
          <p:cNvPicPr preferRelativeResize="0"/>
          <p:nvPr/>
        </p:nvPicPr>
        <p:blipFill>
          <a:blip r:embed="rId3">
            <a:alphaModFix/>
          </a:blip>
          <a:stretch>
            <a:fillRect/>
          </a:stretch>
        </p:blipFill>
        <p:spPr>
          <a:xfrm>
            <a:off x="102675" y="61350"/>
            <a:ext cx="2141975" cy="4980625"/>
          </a:xfrm>
          <a:prstGeom prst="rect">
            <a:avLst/>
          </a:prstGeom>
          <a:noFill/>
          <a:ln>
            <a:noFill/>
          </a:ln>
        </p:spPr>
      </p:pic>
      <p:sp>
        <p:nvSpPr>
          <p:cNvPr id="111" name="Google Shape;111;p20"/>
          <p:cNvSpPr txBox="1"/>
          <p:nvPr>
            <p:ph type="title"/>
          </p:nvPr>
        </p:nvSpPr>
        <p:spPr>
          <a:xfrm>
            <a:off x="311700" y="1255275"/>
            <a:ext cx="8520600" cy="189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Sprint 2</a:t>
            </a:r>
            <a:endParaRPr/>
          </a:p>
        </p:txBody>
      </p:sp>
      <p:sp>
        <p:nvSpPr>
          <p:cNvPr id="112" name="Google Shape;112;p20"/>
          <p:cNvSpPr txBox="1"/>
          <p:nvPr>
            <p:ph idx="1" type="body"/>
          </p:nvPr>
        </p:nvSpPr>
        <p:spPr>
          <a:xfrm>
            <a:off x="102675" y="3145875"/>
            <a:ext cx="8368800" cy="1300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Ideation, Inspiration and Insight</a:t>
            </a:r>
            <a:endParaRPr/>
          </a:p>
          <a:p>
            <a:pPr indent="0" lvl="0" marL="0" rtl="0" algn="ctr">
              <a:spcBef>
                <a:spcPts val="1600"/>
              </a:spcBef>
              <a:spcAft>
                <a:spcPts val="0"/>
              </a:spcAft>
              <a:buNone/>
            </a:pPr>
            <a:r>
              <a:rPr lang="en"/>
              <a:t>How might we educate our Elders?</a:t>
            </a:r>
            <a:endParaRPr/>
          </a:p>
          <a:p>
            <a:pPr indent="0" lvl="0" marL="0" rtl="0" algn="ctr">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Communication and the  SCRUM Board</a:t>
            </a:r>
            <a:endParaRPr/>
          </a:p>
        </p:txBody>
      </p:sp>
      <p:sp>
        <p:nvSpPr>
          <p:cNvPr id="118" name="Google Shape;118;p21"/>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19" name="Google Shape;119;p21"/>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20" name="Google Shape;120;p21"/>
          <p:cNvPicPr preferRelativeResize="0"/>
          <p:nvPr/>
        </p:nvPicPr>
        <p:blipFill>
          <a:blip r:embed="rId3">
            <a:alphaModFix/>
          </a:blip>
          <a:stretch>
            <a:fillRect/>
          </a:stretch>
        </p:blipFill>
        <p:spPr>
          <a:xfrm>
            <a:off x="0" y="1152475"/>
            <a:ext cx="9144000" cy="39546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